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6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1" autoAdjust="0"/>
  </p:normalViewPr>
  <p:slideViewPr>
    <p:cSldViewPr>
      <p:cViewPr>
        <p:scale>
          <a:sx n="66" d="100"/>
          <a:sy n="66" d="100"/>
        </p:scale>
        <p:origin x="-2838" y="-9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844F70A7-3D34-46EF-9241-E15CB691CC0D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 err="1">
                <a:ea typeface="ＭＳ Ｐゴシック" pitchFamily="34" charset="-128"/>
              </a:rPr>
              <a:t>AGBell</a:t>
            </a:r>
            <a:r>
              <a:rPr lang="en-US" sz="1000" dirty="0">
                <a:ea typeface="ＭＳ Ｐゴシック" pitchFamily="34" charset="-128"/>
              </a:rPr>
              <a:t> – EECT 111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02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D16DF-453F-4499-8722-7B14BCA95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3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DB81F2-C9FE-493B-B10F-7208FEE39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10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054DB-A6D1-411A-9021-B4CA003EA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8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9F06C-F520-4C94-99CD-34EFEA50B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832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35DD7-E093-42CC-AF0B-0D4B817CA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72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D3868-8746-44DC-ACBF-FF15BDF6F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3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29C80-1F6E-4C8F-9EF7-CFD25DC1D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5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7087D-282E-43B8-B3CF-0065B94A1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65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2CFB0-57F7-4865-A516-978C3ECCD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1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72065-4DDA-4EEE-9F37-D8F807624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0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Meade_CFV_mast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6D1EC249-60F1-476E-B071-B02A1C07CF0B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 err="1">
                <a:ea typeface="ＭＳ Ｐゴシック" pitchFamily="34" charset="-128"/>
              </a:rPr>
              <a:t>AGBell</a:t>
            </a:r>
            <a:r>
              <a:rPr lang="en-US" sz="1000" dirty="0">
                <a:ea typeface="ＭＳ Ｐゴシック" pitchFamily="34" charset="-128"/>
              </a:rPr>
              <a:t> – EECT 111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ell118@ivytech.ed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SinCosTan2.xlsx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990600" y="2209800"/>
            <a:ext cx="65532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Introduction to Circuits Analysis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0" y="2895600"/>
            <a:ext cx="9144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9pPr>
          </a:lstStyle>
          <a:p>
            <a:pPr algn="ctr"/>
            <a:r>
              <a:rPr lang="en-US" altLang="en-US"/>
              <a:t>by Andrew G. Bell</a:t>
            </a:r>
          </a:p>
          <a:p>
            <a:pPr algn="ctr"/>
            <a:r>
              <a:rPr lang="en-US" altLang="en-US">
                <a:hlinkClick r:id="rId3"/>
              </a:rPr>
              <a:t>abell118@ivytech.edu</a:t>
            </a:r>
            <a:endParaRPr lang="en-US" altLang="en-US"/>
          </a:p>
          <a:p>
            <a:pPr algn="ctr"/>
            <a:r>
              <a:rPr lang="en-US" altLang="en-US"/>
              <a:t>(260) 481-2288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/>
              <a:t>Lecture 11</a:t>
            </a:r>
          </a:p>
        </p:txBody>
      </p:sp>
      <p:pic>
        <p:nvPicPr>
          <p:cNvPr id="14340" name="Picture 3" descr="header-bann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91200"/>
            <a:ext cx="35052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56394" y="1447800"/>
            <a:ext cx="55356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</a:rPr>
              <a:t>Use </a:t>
            </a:r>
            <a:r>
              <a:rPr lang="en-US" sz="28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</a:rPr>
              <a:t>Excel create a plot of the Sine and Cosine functions</a:t>
            </a:r>
            <a:endParaRPr lang="en-US" sz="2800" b="1" dirty="0">
              <a:ln>
                <a:prstDash val="solid"/>
              </a:ln>
              <a:solidFill>
                <a:srgbClr val="00B050"/>
              </a:solidFill>
              <a:effectLst>
                <a:outerShdw blurRad="88000" dist="50800" dir="5040000" algn="tl">
                  <a:srgbClr val="000000">
                    <a:tint val="80000"/>
                    <a:satMod val="250000"/>
                    <a:alpha val="45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69" y="2590800"/>
            <a:ext cx="4627862" cy="31924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62600" y="2656114"/>
            <a:ext cx="3048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Remember, Excel uses radians not degrees so all angles must be converted to radians</a:t>
            </a:r>
            <a:endParaRPr lang="en-US" dirty="0"/>
          </a:p>
        </p:txBody>
      </p:sp>
      <p:sp>
        <p:nvSpPr>
          <p:cNvPr id="9" name="Rectangle 8">
            <a:hlinkClick r:id="rId3" action="ppaction://hlinkfile"/>
          </p:cNvPr>
          <p:cNvSpPr/>
          <p:nvPr/>
        </p:nvSpPr>
        <p:spPr bwMode="auto">
          <a:xfrm>
            <a:off x="5700204" y="4838700"/>
            <a:ext cx="1386396" cy="5334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61" charset="-128"/>
              </a:rPr>
              <a:t>Excel</a:t>
            </a:r>
          </a:p>
        </p:txBody>
      </p:sp>
    </p:spTree>
    <p:extLst>
      <p:ext uri="{BB962C8B-B14F-4D97-AF65-F5344CB8AC3E}">
        <p14:creationId xmlns:p14="http://schemas.microsoft.com/office/powerpoint/2010/main" val="411465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Flux Lines and Induced Voltage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86000"/>
            <a:ext cx="7772400" cy="3581400"/>
          </a:xfrm>
        </p:spPr>
        <p:txBody>
          <a:bodyPr/>
          <a:lstStyle/>
          <a:p>
            <a:r>
              <a:rPr lang="en-US" altLang="en-US" smtClean="0"/>
              <a:t>Zero volts at 0°,180°, and 360°</a:t>
            </a:r>
          </a:p>
          <a:p>
            <a:endParaRPr lang="en-US" altLang="en-US" sz="1000" smtClean="0"/>
          </a:p>
          <a:p>
            <a:r>
              <a:rPr lang="en-US" altLang="en-US" smtClean="0"/>
              <a:t>Maximum at 90° and 270°</a:t>
            </a:r>
          </a:p>
          <a:p>
            <a:endParaRPr lang="en-US" altLang="en-US" sz="1000" smtClean="0"/>
          </a:p>
          <a:p>
            <a:r>
              <a:rPr lang="en-US" altLang="en-US" smtClean="0"/>
              <a:t>Positive values between 0° and 180°</a:t>
            </a:r>
          </a:p>
          <a:p>
            <a:endParaRPr lang="en-US" altLang="en-US" sz="1000" smtClean="0"/>
          </a:p>
          <a:p>
            <a:r>
              <a:rPr lang="en-US" altLang="en-US" smtClean="0"/>
              <a:t>Negative values between 180° and 360°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Sine Wave Summary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r>
              <a:rPr lang="en-US" altLang="en-US" smtClean="0"/>
              <a:t>Amplitude characteristics follow sine function.</a:t>
            </a:r>
          </a:p>
          <a:p>
            <a:endParaRPr lang="en-US" altLang="en-US" sz="1000" smtClean="0"/>
          </a:p>
          <a:p>
            <a:r>
              <a:rPr lang="en-US" altLang="en-US" smtClean="0"/>
              <a:t>Amplitude constantly varies in value.</a:t>
            </a:r>
          </a:p>
          <a:p>
            <a:endParaRPr lang="en-US" altLang="en-US" sz="1000" smtClean="0"/>
          </a:p>
          <a:p>
            <a:r>
              <a:rPr lang="en-US" altLang="en-US" smtClean="0"/>
              <a:t>Direction periodically reverses.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Sine Wave Terms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382000" cy="4191000"/>
          </a:xfrm>
        </p:spPr>
        <p:txBody>
          <a:bodyPr/>
          <a:lstStyle/>
          <a:p>
            <a:r>
              <a:rPr lang="en-US" altLang="en-US" smtClean="0"/>
              <a:t>Cycle:  360°</a:t>
            </a:r>
          </a:p>
          <a:p>
            <a:endParaRPr lang="en-US" altLang="en-US" sz="1000" smtClean="0"/>
          </a:p>
          <a:p>
            <a:r>
              <a:rPr lang="en-US" altLang="en-US" smtClean="0"/>
              <a:t>Period (T):  </a:t>
            </a:r>
            <a:r>
              <a:rPr lang="en-US" altLang="en-US" sz="2800" smtClean="0"/>
              <a:t>Time required to complete a cycle</a:t>
            </a:r>
          </a:p>
          <a:p>
            <a:pPr lvl="1"/>
            <a:r>
              <a:rPr lang="en-US" altLang="en-US" smtClean="0"/>
              <a:t>Unit of Measure:  Seconds (sec)</a:t>
            </a:r>
          </a:p>
          <a:p>
            <a:pPr lvl="1"/>
            <a:endParaRPr lang="en-US" altLang="en-US" sz="1000" smtClean="0"/>
          </a:p>
          <a:p>
            <a:r>
              <a:rPr lang="en-US" altLang="en-US" smtClean="0"/>
              <a:t>Frequency (f):  </a:t>
            </a:r>
            <a:r>
              <a:rPr lang="en-US" altLang="en-US" sz="2800" smtClean="0"/>
              <a:t>Number of cycles in a second</a:t>
            </a:r>
          </a:p>
          <a:p>
            <a:pPr lvl="1"/>
            <a:r>
              <a:rPr lang="en-US" altLang="en-US" smtClean="0"/>
              <a:t>Unit of Measure:  Hertz (Hz)</a:t>
            </a:r>
          </a:p>
          <a:p>
            <a:pPr lvl="1"/>
            <a:endParaRPr lang="en-US" altLang="en-US" sz="1000" smtClean="0"/>
          </a:p>
          <a:p>
            <a:r>
              <a:rPr lang="en-US" altLang="en-US" smtClean="0"/>
              <a:t>Alternation:  </a:t>
            </a:r>
            <a:r>
              <a:rPr lang="en-US" altLang="en-US" sz="2800" smtClean="0"/>
              <a:t>Half of a sine wave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Equations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200400" y="2209800"/>
          <a:ext cx="2528888" cy="301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927000" imgH="1104840" progId="Equation.3">
                  <p:embed/>
                </p:oleObj>
              </mc:Choice>
              <mc:Fallback>
                <p:oleObj name="Equation" r:id="rId3" imgW="927000" imgH="11048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209800"/>
                        <a:ext cx="2528888" cy="301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Commercial Power</a:t>
            </a:r>
          </a:p>
        </p:txBody>
      </p:sp>
      <p:sp>
        <p:nvSpPr>
          <p:cNvPr id="2662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733800"/>
          </a:xfrm>
        </p:spPr>
        <p:txBody>
          <a:bodyPr/>
          <a:lstStyle/>
          <a:p>
            <a:r>
              <a:rPr lang="en-US" altLang="en-US" smtClean="0"/>
              <a:t>Period = 16.67 milliseconds</a:t>
            </a:r>
          </a:p>
          <a:p>
            <a:endParaRPr lang="en-US" altLang="en-US" sz="1600" smtClean="0"/>
          </a:p>
          <a:p>
            <a:r>
              <a:rPr lang="en-US" altLang="en-US" smtClean="0"/>
              <a:t>Frequency = 60 Hertz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11-13"/>
          <p:cNvPicPr>
            <a:picLocks noChangeAspect="1" noChangeArrowheads="1"/>
          </p:cNvPicPr>
          <p:nvPr/>
        </p:nvPicPr>
        <p:blipFill>
          <a:blip r:embed="rId2">
            <a:lum bright="-16000" contras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05000"/>
            <a:ext cx="3517900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Phase Relationships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Phase Relationships (cont.)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4114800"/>
          </a:xfrm>
        </p:spPr>
        <p:txBody>
          <a:bodyPr/>
          <a:lstStyle/>
          <a:p>
            <a:r>
              <a:rPr lang="en-US" altLang="en-US" smtClean="0"/>
              <a:t>In Phase:  </a:t>
            </a:r>
            <a:r>
              <a:rPr lang="en-US" altLang="en-US" sz="2800" smtClean="0"/>
              <a:t>When two voltages or currents have the same frequency and pass through zero and reach their maximums at the same time</a:t>
            </a:r>
          </a:p>
          <a:p>
            <a:endParaRPr lang="en-US" altLang="en-US" sz="1200" smtClean="0"/>
          </a:p>
          <a:p>
            <a:r>
              <a:rPr lang="en-US" altLang="en-US" smtClean="0"/>
              <a:t>Out of Phase:  </a:t>
            </a:r>
            <a:r>
              <a:rPr lang="en-US" altLang="en-US" sz="2800" smtClean="0"/>
              <a:t>When two voltages or currents are the same frequency but pass through zero and reach their maximums at different times</a:t>
            </a:r>
            <a:endParaRPr lang="en-US" alt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 Measurements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Peak:			</a:t>
            </a:r>
            <a:r>
              <a:rPr lang="en-US" altLang="en-US" sz="2800" i="1" smtClean="0"/>
              <a:t>I</a:t>
            </a:r>
            <a:r>
              <a:rPr lang="en-US" altLang="en-US" sz="2800" baseline="-25000" smtClean="0"/>
              <a:t>p</a:t>
            </a:r>
            <a:r>
              <a:rPr lang="en-US" altLang="en-US" sz="2800" smtClean="0"/>
              <a:t> or </a:t>
            </a:r>
            <a:r>
              <a:rPr lang="en-US" altLang="en-US" sz="2800" i="1" smtClean="0"/>
              <a:t>V</a:t>
            </a:r>
            <a:r>
              <a:rPr lang="en-US" altLang="en-US" sz="2800" baseline="-25000" smtClean="0"/>
              <a:t>p</a:t>
            </a:r>
          </a:p>
          <a:p>
            <a:endParaRPr lang="en-US" altLang="en-US" sz="1000" baseline="-25000" smtClean="0"/>
          </a:p>
          <a:p>
            <a:r>
              <a:rPr lang="en-US" altLang="en-US" smtClean="0"/>
              <a:t>Peak-to-Peak:  	</a:t>
            </a:r>
            <a:r>
              <a:rPr lang="en-US" altLang="en-US" sz="2800" smtClean="0"/>
              <a:t>2 × </a:t>
            </a:r>
            <a:r>
              <a:rPr lang="en-US" altLang="en-US" sz="2800" i="1" smtClean="0"/>
              <a:t>V</a:t>
            </a:r>
            <a:r>
              <a:rPr lang="en-US" altLang="en-US" sz="2800" baseline="-25000" smtClean="0"/>
              <a:t>p</a:t>
            </a:r>
            <a:r>
              <a:rPr lang="en-US" altLang="en-US" smtClean="0"/>
              <a:t> </a:t>
            </a:r>
          </a:p>
          <a:p>
            <a:endParaRPr lang="en-US" altLang="en-US" sz="1000" smtClean="0"/>
          </a:p>
          <a:p>
            <a:r>
              <a:rPr lang="en-US" altLang="en-US" smtClean="0"/>
              <a:t>Average:  		</a:t>
            </a:r>
            <a:r>
              <a:rPr lang="en-US" altLang="en-US" sz="2800" smtClean="0"/>
              <a:t>0.637 × </a:t>
            </a:r>
            <a:r>
              <a:rPr lang="en-US" altLang="en-US" sz="2800" i="1" smtClean="0"/>
              <a:t>V</a:t>
            </a:r>
            <a:r>
              <a:rPr lang="en-US" altLang="en-US" sz="2800" baseline="-25000" smtClean="0"/>
              <a:t>p</a:t>
            </a:r>
          </a:p>
          <a:p>
            <a:endParaRPr lang="en-US" altLang="en-US" sz="1000" baseline="-25000" smtClean="0"/>
          </a:p>
          <a:p>
            <a:r>
              <a:rPr lang="en-US" altLang="en-US" smtClean="0"/>
              <a:t>Effective:  		</a:t>
            </a:r>
            <a:r>
              <a:rPr lang="en-US" altLang="en-US" sz="2800" smtClean="0"/>
              <a:t>rms value, 0.707 × </a:t>
            </a:r>
            <a:r>
              <a:rPr lang="en-US" altLang="en-US" sz="2800" i="1" smtClean="0"/>
              <a:t>V</a:t>
            </a:r>
            <a:r>
              <a:rPr lang="en-US" altLang="en-US" sz="2800" baseline="-25000" smtClean="0"/>
              <a:t>p</a:t>
            </a:r>
          </a:p>
          <a:p>
            <a:endParaRPr lang="en-US" altLang="en-US" sz="1000" baseline="-25000" smtClean="0"/>
          </a:p>
          <a:p>
            <a:r>
              <a:rPr lang="en-US" altLang="en-US" smtClean="0"/>
              <a:t>Instantaneous:  	</a:t>
            </a:r>
            <a:r>
              <a:rPr lang="en-US" altLang="en-US" sz="2800" i="1" smtClean="0"/>
              <a:t>v</a:t>
            </a:r>
            <a:r>
              <a:rPr lang="en-US" altLang="en-US" sz="2800" smtClean="0"/>
              <a:t> = </a:t>
            </a:r>
            <a:r>
              <a:rPr lang="en-US" altLang="en-US" sz="2800" i="1" smtClean="0"/>
              <a:t>V</a:t>
            </a:r>
            <a:r>
              <a:rPr lang="en-US" altLang="en-US" sz="2800" baseline="-25000" smtClean="0"/>
              <a:t>p</a:t>
            </a:r>
            <a:r>
              <a:rPr lang="en-US" altLang="en-US" sz="2800" smtClean="0"/>
              <a:t> sin </a:t>
            </a:r>
            <a:r>
              <a:rPr lang="en-US" altLang="en-US" sz="2800" smtClean="0">
                <a:sym typeface="Symbol" pitchFamily="18" charset="2"/>
              </a:rPr>
              <a:t></a:t>
            </a:r>
            <a:endParaRPr lang="en-US" altLang="en-US" sz="28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Purely Resistive Circuit</a:t>
            </a:r>
          </a:p>
        </p:txBody>
      </p:sp>
      <p:pic>
        <p:nvPicPr>
          <p:cNvPr id="30723" name="Picture 4" descr="11-16"/>
          <p:cNvPicPr>
            <a:picLocks noChangeAspect="1" noChangeArrowheads="1"/>
          </p:cNvPicPr>
          <p:nvPr/>
        </p:nvPicPr>
        <p:blipFill>
          <a:blip r:embed="rId2">
            <a:lum bright="-1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22500"/>
            <a:ext cx="66294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400" smtClean="0"/>
              <a:t>CHAPTER 11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4000" smtClean="0"/>
              <a:t>Basic AC Quantities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Other Periodic Waveforms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				</a:t>
            </a:r>
          </a:p>
          <a:p>
            <a:r>
              <a:rPr lang="en-US" altLang="en-US" smtClean="0"/>
              <a:t>Square wave</a:t>
            </a:r>
          </a:p>
          <a:p>
            <a:endParaRPr lang="en-US" altLang="en-US" sz="1000" smtClean="0"/>
          </a:p>
          <a:p>
            <a:r>
              <a:rPr lang="en-US" altLang="en-US" smtClean="0"/>
              <a:t>Rectangular wave</a:t>
            </a:r>
          </a:p>
          <a:p>
            <a:endParaRPr lang="en-US" altLang="en-US" sz="1000" smtClean="0"/>
          </a:p>
          <a:p>
            <a:r>
              <a:rPr lang="en-US" altLang="en-US" smtClean="0"/>
              <a:t>Sawtooth wave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Parameters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u="sng" smtClean="0"/>
              <a:t>Pulse Width</a:t>
            </a:r>
            <a:r>
              <a:rPr lang="en-US" altLang="en-US" smtClean="0"/>
              <a:t>:  Time a waveform is positive-going</a:t>
            </a:r>
          </a:p>
          <a:p>
            <a:endParaRPr lang="en-US" altLang="en-US" sz="1000" smtClean="0"/>
          </a:p>
          <a:p>
            <a:r>
              <a:rPr lang="en-US" altLang="en-US" u="sng" smtClean="0"/>
              <a:t>Period</a:t>
            </a:r>
            <a:r>
              <a:rPr lang="en-US" altLang="en-US" smtClean="0"/>
              <a:t>:  Time between positive-going transitions</a:t>
            </a:r>
          </a:p>
          <a:p>
            <a:endParaRPr lang="en-US" altLang="en-US" sz="1000" smtClean="0"/>
          </a:p>
          <a:p>
            <a:r>
              <a:rPr lang="en-US" altLang="en-US" u="sng" smtClean="0"/>
              <a:t>Duty Cycle</a:t>
            </a:r>
            <a:r>
              <a:rPr lang="en-US" altLang="en-US" smtClean="0"/>
              <a:t>:  Pulse width divided by the period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 and DC Differences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10000"/>
          </a:xfrm>
        </p:spPr>
        <p:txBody>
          <a:bodyPr/>
          <a:lstStyle/>
          <a:p>
            <a:pPr marL="331788" indent="-331788" algn="ctr">
              <a:buFontTx/>
              <a:buNone/>
            </a:pPr>
            <a:r>
              <a:rPr lang="en-US" altLang="en-US" u="sng" smtClean="0"/>
              <a:t>Alternating Current</a:t>
            </a:r>
          </a:p>
          <a:p>
            <a:pPr marL="331788" indent="-331788" algn="ctr">
              <a:buFontTx/>
              <a:buNone/>
            </a:pPr>
            <a:endParaRPr lang="en-US" altLang="en-US" sz="1000" smtClean="0"/>
          </a:p>
          <a:p>
            <a:pPr marL="331788" indent="-331788"/>
            <a:r>
              <a:rPr lang="en-US" altLang="en-US" smtClean="0"/>
              <a:t>Current:          </a:t>
            </a:r>
            <a:r>
              <a:rPr lang="en-US" altLang="en-US" sz="2800" smtClean="0"/>
              <a:t>Magnitude and direction 			 	  change periodically</a:t>
            </a:r>
          </a:p>
          <a:p>
            <a:pPr marL="331788" indent="-331788"/>
            <a:endParaRPr lang="en-US" altLang="en-US" sz="1000" smtClean="0"/>
          </a:p>
          <a:p>
            <a:pPr marL="331788" indent="-331788"/>
            <a:r>
              <a:rPr lang="en-US" altLang="en-US" smtClean="0"/>
              <a:t>Voltage:          </a:t>
            </a:r>
            <a:r>
              <a:rPr lang="en-US" altLang="en-US" sz="2800" smtClean="0"/>
              <a:t>Magnitude and direction 			 	  change periodically</a:t>
            </a:r>
          </a:p>
          <a:p>
            <a:pPr marL="331788" indent="-331788"/>
            <a:endParaRPr lang="en-US" altLang="en-US" sz="1000" smtClean="0"/>
          </a:p>
          <a:p>
            <a:pPr marL="331788" indent="-331788"/>
            <a:r>
              <a:rPr lang="en-US" altLang="en-US" smtClean="0"/>
              <a:t>Sine Wave:     </a:t>
            </a:r>
            <a:r>
              <a:rPr lang="en-US" altLang="en-US" sz="2800" smtClean="0"/>
              <a:t>Most common representation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 and DC Differences (cont.)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u="sng" smtClean="0"/>
              <a:t>Direct Current</a:t>
            </a:r>
          </a:p>
          <a:p>
            <a:pPr algn="ctr">
              <a:buFontTx/>
              <a:buNone/>
            </a:pPr>
            <a:endParaRPr lang="en-US" altLang="en-US" sz="1000" smtClean="0"/>
          </a:p>
          <a:p>
            <a:r>
              <a:rPr lang="en-US" altLang="en-US" smtClean="0"/>
              <a:t>Current:    </a:t>
            </a:r>
            <a:r>
              <a:rPr lang="en-US" altLang="en-US" sz="2800" smtClean="0"/>
              <a:t>Single magnitude and direction</a:t>
            </a:r>
          </a:p>
          <a:p>
            <a:endParaRPr lang="en-US" altLang="en-US" sz="1000" smtClean="0"/>
          </a:p>
          <a:p>
            <a:r>
              <a:rPr lang="en-US" altLang="en-US" smtClean="0"/>
              <a:t>Voltage:    </a:t>
            </a:r>
            <a:r>
              <a:rPr lang="en-US" altLang="en-US" sz="2800" smtClean="0"/>
              <a:t>Single magnitude and direction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AC Power and Transmission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581400"/>
          </a:xfrm>
        </p:spPr>
        <p:txBody>
          <a:bodyPr/>
          <a:lstStyle/>
          <a:p>
            <a:r>
              <a:rPr lang="en-US" altLang="en-US" smtClean="0"/>
              <a:t>AC advantageous over DC in transmission of power over long distances</a:t>
            </a:r>
          </a:p>
          <a:p>
            <a:endParaRPr lang="en-US" altLang="en-US" sz="1200" smtClean="0"/>
          </a:p>
          <a:p>
            <a:r>
              <a:rPr lang="en-US" altLang="en-US" smtClean="0"/>
              <a:t>AC has ability to be stepped up or down</a:t>
            </a:r>
          </a:p>
          <a:p>
            <a:endParaRPr lang="en-US" altLang="en-US" sz="1200" smtClean="0"/>
          </a:p>
          <a:p>
            <a:r>
              <a:rPr lang="en-US" altLang="en-US" smtClean="0"/>
              <a:t>AC easily produced by generators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11-02"/>
          <p:cNvPicPr>
            <a:picLocks noChangeAspect="1" noChangeArrowheads="1"/>
          </p:cNvPicPr>
          <p:nvPr/>
        </p:nvPicPr>
        <p:blipFill>
          <a:blip r:embed="rId2">
            <a:lum bright="-1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438400"/>
            <a:ext cx="6351588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AC and DC Characteristics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Mathematical Concepts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7772400" cy="4114800"/>
          </a:xfrm>
        </p:spPr>
        <p:txBody>
          <a:bodyPr/>
          <a:lstStyle/>
          <a:p>
            <a:r>
              <a:rPr lang="en-US" altLang="en-US" smtClean="0"/>
              <a:t>360° angular motion</a:t>
            </a:r>
          </a:p>
          <a:p>
            <a:r>
              <a:rPr lang="en-US" altLang="en-US" smtClean="0"/>
              <a:t>0° starting point</a:t>
            </a:r>
          </a:p>
          <a:p>
            <a:r>
              <a:rPr lang="en-US" altLang="en-US" smtClean="0"/>
              <a:t>Angles increase in positive CCW direction</a:t>
            </a:r>
          </a:p>
          <a:p>
            <a:r>
              <a:rPr lang="en-US" altLang="en-US" smtClean="0"/>
              <a:t>Maximum positive value at 90°</a:t>
            </a:r>
            <a:endParaRPr lang="en-US" altLang="en-US" baseline="30000" smtClean="0"/>
          </a:p>
          <a:p>
            <a:r>
              <a:rPr lang="en-US" altLang="en-US" smtClean="0"/>
              <a:t>0 volts at 180°</a:t>
            </a:r>
            <a:endParaRPr lang="en-US" altLang="en-US" baseline="30000" smtClean="0"/>
          </a:p>
          <a:p>
            <a:r>
              <a:rPr lang="en-US" altLang="en-US" smtClean="0"/>
              <a:t>Maximum negative value at 270°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Generating AC Voltage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Voltage developed by wire moving in magnetic field</a:t>
            </a:r>
          </a:p>
          <a:p>
            <a:endParaRPr lang="en-US" altLang="en-US" smtClean="0"/>
          </a:p>
        </p:txBody>
      </p:sp>
      <p:pic>
        <p:nvPicPr>
          <p:cNvPr id="21508" name="Picture 5" descr="11-04 CFV - Part 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429000"/>
            <a:ext cx="5918200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Radians and Degrees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       </a:t>
            </a:r>
            <a:r>
              <a:rPr lang="en-US" altLang="en-US" u="sng" smtClean="0"/>
              <a:t>Radians</a:t>
            </a:r>
            <a:r>
              <a:rPr lang="en-US" altLang="en-US" smtClean="0"/>
              <a:t> 		           </a:t>
            </a:r>
            <a:r>
              <a:rPr lang="en-US" altLang="en-US" u="sng" smtClean="0"/>
              <a:t>Degrees</a:t>
            </a:r>
            <a:endParaRPr lang="en-US" altLang="en-US" smtClean="0"/>
          </a:p>
          <a:p>
            <a:pPr>
              <a:buFontTx/>
              <a:buNone/>
            </a:pPr>
            <a:r>
              <a:rPr lang="en-US" altLang="en-US" smtClean="0"/>
              <a:t>            0				        0°</a:t>
            </a:r>
          </a:p>
          <a:p>
            <a:pPr>
              <a:buFontTx/>
              <a:buNone/>
            </a:pPr>
            <a:r>
              <a:rPr lang="en-US" altLang="en-US" smtClean="0">
                <a:sym typeface="Symbol" pitchFamily="18" charset="2"/>
              </a:rPr>
              <a:t>          /2				       90</a:t>
            </a:r>
            <a:r>
              <a:rPr lang="en-US" altLang="en-US" smtClean="0"/>
              <a:t>°</a:t>
            </a:r>
            <a:endParaRPr lang="en-US" altLang="en-US" baseline="30000" smtClean="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en-US" smtClean="0">
                <a:sym typeface="Symbol" pitchFamily="18" charset="2"/>
              </a:rPr>
              <a:t>           				      180</a:t>
            </a:r>
            <a:r>
              <a:rPr lang="en-US" altLang="en-US" smtClean="0"/>
              <a:t>°</a:t>
            </a:r>
            <a:endParaRPr lang="en-US" altLang="en-US" baseline="30000" smtClean="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en-US" smtClean="0">
                <a:sym typeface="Symbol" pitchFamily="18" charset="2"/>
              </a:rPr>
              <a:t>         3/2			              270</a:t>
            </a:r>
            <a:r>
              <a:rPr lang="en-US" altLang="en-US" smtClean="0"/>
              <a:t>°</a:t>
            </a:r>
            <a:endParaRPr lang="en-US" altLang="en-US" smtClean="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en-US" smtClean="0">
                <a:sym typeface="Symbol" pitchFamily="18" charset="2"/>
              </a:rPr>
              <a:t>          2				      360</a:t>
            </a:r>
            <a:r>
              <a:rPr lang="en-US" altLang="en-US" smtClean="0"/>
              <a:t>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1" charset="-128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EFV</Template>
  <TotalTime>370</TotalTime>
  <Words>369</Words>
  <Application>Microsoft Office PowerPoint</Application>
  <PresentationFormat>On-screen Show (4:3)</PresentationFormat>
  <Paragraphs>106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1_Blank Presentation</vt:lpstr>
      <vt:lpstr>Equation</vt:lpstr>
      <vt:lpstr>PowerPoint Presentation</vt:lpstr>
      <vt:lpstr>CHAPTER 11</vt:lpstr>
      <vt:lpstr>AC and DC Differences</vt:lpstr>
      <vt:lpstr>AC and DC Differences (cont.)</vt:lpstr>
      <vt:lpstr>AC Power and Transmission</vt:lpstr>
      <vt:lpstr>AC and DC Characteristics</vt:lpstr>
      <vt:lpstr>Mathematical Concepts</vt:lpstr>
      <vt:lpstr>Generating AC Voltage</vt:lpstr>
      <vt:lpstr>Radians and Degrees</vt:lpstr>
      <vt:lpstr>PowerPoint Presentation</vt:lpstr>
      <vt:lpstr>Flux Lines and Induced Voltage</vt:lpstr>
      <vt:lpstr>Sine Wave Summary</vt:lpstr>
      <vt:lpstr>Sine Wave Terms</vt:lpstr>
      <vt:lpstr>Equations</vt:lpstr>
      <vt:lpstr>Commercial Power</vt:lpstr>
      <vt:lpstr>Phase Relationships</vt:lpstr>
      <vt:lpstr>Phase Relationships (cont.)</vt:lpstr>
      <vt:lpstr>AC Measurements</vt:lpstr>
      <vt:lpstr>Purely Resistive Circuit</vt:lpstr>
      <vt:lpstr>Other Periodic Waveforms</vt:lpstr>
      <vt:lpstr>Parameters</vt:lpstr>
    </vt:vector>
  </TitlesOfParts>
  <Company>DeVRY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FOUR</dc:title>
  <dc:creator>DeVRY</dc:creator>
  <cp:lastModifiedBy>Andy Bell</cp:lastModifiedBy>
  <cp:revision>76</cp:revision>
  <dcterms:created xsi:type="dcterms:W3CDTF">2002-04-21T15:43:13Z</dcterms:created>
  <dcterms:modified xsi:type="dcterms:W3CDTF">2014-10-16T22:54:45Z</dcterms:modified>
</cp:coreProperties>
</file>